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6" r:id="rId3"/>
    <p:sldId id="645" r:id="rId4"/>
    <p:sldId id="274" r:id="rId5"/>
    <p:sldId id="280" r:id="rId6"/>
    <p:sldId id="275" r:id="rId7"/>
    <p:sldId id="647" r:id="rId8"/>
    <p:sldId id="649" r:id="rId9"/>
    <p:sldId id="648" r:id="rId10"/>
    <p:sldId id="650" r:id="rId11"/>
    <p:sldId id="281" r:id="rId12"/>
    <p:sldId id="646" r:id="rId13"/>
    <p:sldId id="651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0"/>
    <p:restoredTop sz="96327"/>
  </p:normalViewPr>
  <p:slideViewPr>
    <p:cSldViewPr snapToGrid="0">
      <p:cViewPr varScale="1">
        <p:scale>
          <a:sx n="123" d="100"/>
          <a:sy n="123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00980-25E4-954D-BF53-FBEECF4C2F6A}" type="datetimeFigureOut">
              <a:rPr lang="en-US" smtClean="0"/>
              <a:t>12/5/24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27B28-2F2C-1247-B026-9F9195EA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8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765E2-BC28-B948-BA83-29154F98C0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49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A22B2-AE24-9F2C-4785-F7A4CCF686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75CCAD-09F2-189A-007B-36775E083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0F9B06-CA3E-7042-552D-DCAB79C2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60221-A909-B303-E3CD-14E1B1EED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DD6C8-0CA4-AF80-2E0C-087F23C6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B6B8E-2F39-E204-2AF5-4D1963CEE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F0100A-E0A8-6C77-C6F0-1908A552D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F8223-A218-9D19-1DA2-60707F1D9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C5708-9A54-A903-6D23-7B063246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75E9F-2B28-CCBE-2FD6-B497FD2D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04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AE5E3-83AA-9481-E61A-6BB9B215FA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FE80E-01BC-C00B-4BB9-B1BCF628A0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F463F-14CF-03AE-BEAC-57977ADA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6EA14-46C2-71B4-D8DE-32BD027A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DFCA2-1292-F215-8B30-960D26A8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21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9FF9-BC91-2B3E-D89A-3621C2544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CF03-E7AB-D5DA-3B68-67ADC295F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7B5D7-2C6E-2362-CCF9-9BF0DCC84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9148-B177-B2EA-A35D-05811E55A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FD71F-142B-37F3-B849-CBB3DCE2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6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9097C-5428-AAB3-1B8A-4CD8F0AC9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89ED0-D83F-D93D-76D5-89A3E5513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0873B-81E5-9B51-7456-132645A72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CD0D-429A-4943-14B5-CC9F907B7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FC00A-FF93-529C-7A11-F2C819749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5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3BF5E-439A-1D62-B425-A9D12871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D0478-A6BB-8431-C098-CC264E1F9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7FF84-80E5-11CE-8A3E-7BCC91E3F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19A243-C4A8-1C7F-3FD8-A813484A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B85308-5CB6-F13B-60F5-D98A3B0E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D3D7F-0969-5CA6-3214-B3231104F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2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43544-80F5-4AC0-1EEC-90EF99986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45F1A-1D09-6961-BF0C-38AC02E87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E8E558-E199-A003-0CA1-28EACAEA00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54CAC0-9563-1E0E-2612-CD4A7FF0B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4A73F-70B5-D887-E891-AA04B04F8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204557-6F9D-5337-26BA-650C16B1C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A1F1AB-CCB3-05C7-7784-17EDEB6C8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8471D1-23B6-C375-390A-F51BC75A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9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AD4DC-FBB5-CD87-AA3C-6E628DB29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C55351-78BA-7C66-3792-BBCC9D48F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CEC16B-5DF2-99EF-ED49-C96ECF63B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F53FC6-2E65-30DF-E66A-B5517AD3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52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97B446-8F8D-5B0F-42DD-47F4EB109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E276B-5F1A-1120-74D8-DA6865A6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6D0CCE-8BD2-8090-F992-A7F559369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53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EBD4-CC39-8DBE-62F0-698810A6D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375F6-9105-D873-9EB0-5B1EE63B8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80BE6C-B3F9-58CF-0EDE-A06707EC1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DF278-D076-73AC-9300-6E1C24A6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FA1F5-402A-6201-4D7F-A8B08CEC7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899C4-8122-0AFD-D251-601C019B7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6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C7646-BF5D-0049-DC17-83DF41DF8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C05003-D5C6-303B-3BF4-4BED2B1F6E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E61D2-BAEA-6B7D-DACF-24828E7E7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B0C1E-0524-DF82-B88D-098105433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E460E-2C6A-C2E6-A547-D1CB54F3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D5BE0D-501F-5D6C-C0F5-33E8BD57A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05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EA99F3-75DA-D5A1-3593-27891B6F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D30F41-758F-2BCC-F5FD-FF0316CD8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EAF08-B92E-B635-3DCC-0086BD468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8A16C-1DB4-BD47-8893-49F73E9F96FB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AC53A-949F-46D2-BAD8-C9B899324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41DD-8AC1-F843-EFE1-F9517A32B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E1B974-4C0F-794E-B306-0437E1FBB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2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-BarQlk7guQ?si=PHYwg5MoXAKMnkT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UFEwg7ADug" TargetMode="External"/><Relationship Id="rId2" Type="http://schemas.openxmlformats.org/officeDocument/2006/relationships/hyperlink" Target="https://www.youtube.com/playlist?list=PLSxd3idSC2RZGfART6HZEIa_Zy3vJr39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UrQP24rTIsU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C7E10-DB97-D6DA-EAC6-14D05ECED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HVAC/R -&gt; Middle TN Team Meeting -&gt; Dec.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63EEC9-E2B1-F0B3-C886-293A49D141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Refrigerants update and more</a:t>
            </a:r>
          </a:p>
        </p:txBody>
      </p:sp>
    </p:spTree>
    <p:extLst>
      <p:ext uri="{BB962C8B-B14F-4D97-AF65-F5344CB8AC3E}">
        <p14:creationId xmlns:p14="http://schemas.microsoft.com/office/powerpoint/2010/main" val="1469425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495C-798D-6371-BAC6-EC4FC21E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About A2Ls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87E2-1DEA-E555-5AA1-BA2B79C3F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• Most of the basic chemical/physical properties of next-generation refrigerants are very similar to previous generation (CFC/HCFC/HFC).</a:t>
            </a:r>
          </a:p>
          <a:p>
            <a:pPr lvl="1"/>
            <a:r>
              <a:rPr lang="en-US" dirty="0"/>
              <a:t>Many new refrigerants are blends that are currently part of Class A1 refrigerant blends (e.g., R-410A is 50% R-32, a Class A2L refrigerant) </a:t>
            </a:r>
          </a:p>
          <a:p>
            <a:pPr marL="0" indent="0">
              <a:buNone/>
            </a:pPr>
            <a:r>
              <a:rPr lang="en-US" dirty="0"/>
              <a:t>• Compared to propane and natural gas, A2L refrigerants have much lower flammability risk due to: </a:t>
            </a:r>
          </a:p>
          <a:p>
            <a:pPr lvl="1"/>
            <a:r>
              <a:rPr lang="en-US" dirty="0"/>
              <a:t>Higher Lower Flammability Limit –&gt; </a:t>
            </a:r>
            <a:r>
              <a:rPr lang="en-US" u="sng" dirty="0"/>
              <a:t>Higher concentration to become flammable </a:t>
            </a:r>
          </a:p>
          <a:p>
            <a:pPr lvl="1"/>
            <a:r>
              <a:rPr lang="en-US" dirty="0"/>
              <a:t>Higher Minimum Ignition Energy (MIE) –&gt; </a:t>
            </a:r>
            <a:r>
              <a:rPr lang="en-US" u="sng" dirty="0"/>
              <a:t>harder to ignite  </a:t>
            </a:r>
          </a:p>
          <a:p>
            <a:pPr lvl="1"/>
            <a:r>
              <a:rPr lang="en-US" dirty="0"/>
              <a:t>Lower Heat of Combustion –&gt; </a:t>
            </a:r>
            <a:r>
              <a:rPr lang="en-US" u="sng" dirty="0"/>
              <a:t>less energy released if burned  </a:t>
            </a:r>
          </a:p>
          <a:p>
            <a:pPr lvl="1"/>
            <a:r>
              <a:rPr lang="en-US" dirty="0"/>
              <a:t>Lower Burning Velocity –&gt; </a:t>
            </a:r>
            <a:r>
              <a:rPr lang="en-US" u="sng" dirty="0"/>
              <a:t>more difficult for flames to spread </a:t>
            </a:r>
          </a:p>
          <a:p>
            <a:pPr marL="0" indent="0">
              <a:buNone/>
            </a:pPr>
            <a:r>
              <a:rPr lang="en-US" dirty="0"/>
              <a:t>• Class A2L refrigerants are already being used safely -&gt; Global auto industry (including U.S. and Canada) -&gt; Air conditioning and refrigeration equipment in the European Union, Australia, Japan, Thailand and other countries -&gt; Small appliances as approved by the Environmental Protection Agency (EPA)</a:t>
            </a:r>
          </a:p>
        </p:txBody>
      </p:sp>
    </p:spTree>
    <p:extLst>
      <p:ext uri="{BB962C8B-B14F-4D97-AF65-F5344CB8AC3E}">
        <p14:creationId xmlns:p14="http://schemas.microsoft.com/office/powerpoint/2010/main" val="358316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A1356-E3F5-7F65-C62E-4BCA36178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CA5D8-CBDB-BFA5-9B86-1D7ED32C3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does it all mean for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E7F0A-D864-C30C-1B40-BB3B76BFF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679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/>
              <a:t>Safety first</a:t>
            </a:r>
          </a:p>
          <a:p>
            <a:pPr lvl="1"/>
            <a:r>
              <a:rPr lang="en-US" dirty="0"/>
              <a:t>PPE (fire extinguisher, safety glasses)</a:t>
            </a:r>
          </a:p>
          <a:p>
            <a:pPr lvl="1"/>
            <a:r>
              <a:rPr lang="en-US" dirty="0"/>
              <a:t>Proper tools and gauges (A2L compatible)</a:t>
            </a:r>
          </a:p>
          <a:p>
            <a:r>
              <a:rPr lang="en-US" dirty="0"/>
              <a:t>Pay mind to the simple things</a:t>
            </a:r>
          </a:p>
          <a:p>
            <a:pPr lvl="1"/>
            <a:r>
              <a:rPr lang="en-US" dirty="0"/>
              <a:t>Don’t be distracted while working on the unit</a:t>
            </a:r>
          </a:p>
          <a:p>
            <a:pPr lvl="2"/>
            <a:r>
              <a:rPr lang="en-US" dirty="0"/>
              <a:t>Step away from the unit to take a call or call back after you complete what you are working on</a:t>
            </a:r>
          </a:p>
          <a:p>
            <a:pPr lvl="1"/>
            <a:r>
              <a:rPr lang="en-US" dirty="0"/>
              <a:t>Don’t be complacent.  Approach with more caution because this is new to us</a:t>
            </a:r>
          </a:p>
          <a:p>
            <a:r>
              <a:rPr lang="en-US" dirty="0"/>
              <a:t>Follow all protocols </a:t>
            </a:r>
          </a:p>
          <a:p>
            <a:pPr lvl="1"/>
            <a:r>
              <a:rPr lang="en-US" dirty="0"/>
              <a:t>As new developments unfold, we will work to update the team</a:t>
            </a:r>
          </a:p>
        </p:txBody>
      </p:sp>
    </p:spTree>
    <p:extLst>
      <p:ext uri="{BB962C8B-B14F-4D97-AF65-F5344CB8AC3E}">
        <p14:creationId xmlns:p14="http://schemas.microsoft.com/office/powerpoint/2010/main" val="17684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0D54-CE28-8D3B-56FC-C322599E4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74E7-0D1F-BD15-488D-F0BD76271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6243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fontAlgn="base">
              <a:lnSpc>
                <a:spcPct val="120000"/>
              </a:lnSpc>
            </a:pPr>
            <a:r>
              <a:rPr lang="en-US" dirty="0">
                <a:solidFill>
                  <a:srgbClr val="2D383F"/>
                </a:solidFill>
                <a:latin typeface="Arial" panose="020B0604020202020204" pitchFamily="34" charset="0"/>
              </a:rPr>
              <a:t>F</a:t>
            </a: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ollow typical refrigerant management best practices and be aware of new safety considerations:</a:t>
            </a:r>
          </a:p>
          <a:p>
            <a:pPr lvl="1" fontAlgn="base"/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which A2L refrigerant is being used?</a:t>
            </a:r>
          </a:p>
          <a:p>
            <a:pPr lvl="1" fontAlgn="base"/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check for refrigerant labels and red markings/stickers on the system</a:t>
            </a:r>
          </a:p>
          <a:p>
            <a:pPr lvl="1" fontAlgn="base"/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clearly mark them for the next technician who may service the system.</a:t>
            </a:r>
          </a:p>
          <a:p>
            <a:pPr algn="l" fontAlgn="base">
              <a:lnSpc>
                <a:spcPct val="120000"/>
              </a:lnSpc>
            </a:pPr>
            <a:r>
              <a:rPr lang="en-US" dirty="0">
                <a:solidFill>
                  <a:srgbClr val="2D383F"/>
                </a:solidFill>
                <a:latin typeface="Arial" panose="020B0604020202020204" pitchFamily="34" charset="0"/>
              </a:rPr>
              <a:t>U</a:t>
            </a: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se A2L </a:t>
            </a:r>
            <a:r>
              <a:rPr lang="en-US" dirty="0">
                <a:solidFill>
                  <a:srgbClr val="2D383F"/>
                </a:solidFill>
                <a:latin typeface="Arial" panose="020B0604020202020204" pitchFamily="34" charset="0"/>
              </a:rPr>
              <a:t>approved </a:t>
            </a: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gauges, thread adapters, vacuum pumps, and leak detection and refrigerant recovery machines. When servicing or repairing A2L systems, follow </a:t>
            </a:r>
            <a:r>
              <a:rPr lang="en-US" dirty="0">
                <a:solidFill>
                  <a:srgbClr val="2D383F"/>
                </a:solidFill>
                <a:latin typeface="Arial" panose="020B0604020202020204" pitchFamily="34" charset="0"/>
              </a:rPr>
              <a:t>3</a:t>
            </a: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 mandatory steps (which are already considered industry-accepted best practices):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Purge with nitrogen.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Evacuate the refrigerant.</a:t>
            </a:r>
          </a:p>
          <a:p>
            <a:pPr algn="l" fontAlgn="base">
              <a:buFont typeface="+mj-lt"/>
              <a:buAutoNum type="arabicPeriod"/>
            </a:pPr>
            <a:r>
              <a:rPr lang="en-US" b="0" i="0" dirty="0">
                <a:solidFill>
                  <a:srgbClr val="2D383F"/>
                </a:solidFill>
                <a:effectLst/>
                <a:latin typeface="Arial" panose="020B0604020202020204" pitchFamily="34" charset="0"/>
              </a:rPr>
              <a:t>Perform leak and pressure tests.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B4273-267D-661B-43E8-807068D8D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Servicing A2L Units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D7EA5-B304-B8EF-7AEB-4869AA4C8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Cut don’t </a:t>
            </a:r>
            <a:r>
              <a:rPr lang="en-US" dirty="0" err="1"/>
              <a:t>unsweat</a:t>
            </a:r>
            <a:r>
              <a:rPr lang="en-US" dirty="0"/>
              <a:t> to avoid potential issues with open flame</a:t>
            </a:r>
          </a:p>
          <a:p>
            <a:r>
              <a:rPr lang="en-US" dirty="0"/>
              <a:t>Pull vacuum properly to avoid excess oxygen in line</a:t>
            </a:r>
          </a:p>
          <a:p>
            <a:r>
              <a:rPr lang="en-US" dirty="0"/>
              <a:t>Never attempt to put A2L refrigerant in previous HVAC/</a:t>
            </a:r>
            <a:r>
              <a:rPr lang="en-US"/>
              <a:t>R system</a:t>
            </a:r>
            <a:endParaRPr lang="en-US" dirty="0"/>
          </a:p>
          <a:p>
            <a:r>
              <a:rPr lang="en-US" dirty="0"/>
              <a:t>Remember, this stuff isn’t scary -&gt; follow your standard processes and proceed with caution and you will have no issues.</a:t>
            </a:r>
          </a:p>
        </p:txBody>
      </p:sp>
    </p:spTree>
    <p:extLst>
      <p:ext uri="{BB962C8B-B14F-4D97-AF65-F5344CB8AC3E}">
        <p14:creationId xmlns:p14="http://schemas.microsoft.com/office/powerpoint/2010/main" val="2304105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3BF4A-893B-FA91-FEC8-83D7CB741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08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are you seeing?</a:t>
            </a:r>
          </a:p>
        </p:txBody>
      </p:sp>
      <p:pic>
        <p:nvPicPr>
          <p:cNvPr id="6" name="Picture 5" descr="A close-up of a rorschach test&#10;&#10;Description automatically generated">
            <a:extLst>
              <a:ext uri="{FF2B5EF4-FFF2-40B4-BE49-F238E27FC236}">
                <a16:creationId xmlns:a16="http://schemas.microsoft.com/office/drawing/2014/main" id="{A5D2A8A6-DB5F-538A-893A-3F6B3CB6D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" y="1075277"/>
            <a:ext cx="6419516" cy="5507743"/>
          </a:xfrm>
          <a:prstGeom prst="rect">
            <a:avLst/>
          </a:prstGeom>
        </p:spPr>
      </p:pic>
      <p:pic>
        <p:nvPicPr>
          <p:cNvPr id="8" name="Picture 7" descr="A black and white image of a rorschach test&#10;&#10;Description automatically generated">
            <a:extLst>
              <a:ext uri="{FF2B5EF4-FFF2-40B4-BE49-F238E27FC236}">
                <a16:creationId xmlns:a16="http://schemas.microsoft.com/office/drawing/2014/main" id="{9DAA7835-CE8D-D023-1E04-3A1A5F863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919" y="1075277"/>
            <a:ext cx="5529686" cy="55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83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04740-24FA-266C-0D5F-A9E9027BB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(or bi-annual) team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36B52-1FE9-E243-EF18-BA19E6F42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41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Target historical shoulder seasons and discuss state of current affairs</a:t>
            </a:r>
          </a:p>
          <a:p>
            <a:pPr lvl="1"/>
            <a:r>
              <a:rPr lang="en-US" dirty="0"/>
              <a:t>Changes in the industry </a:t>
            </a:r>
          </a:p>
          <a:p>
            <a:pPr lvl="2"/>
            <a:r>
              <a:rPr lang="en-US" dirty="0"/>
              <a:t>Rules and regulations</a:t>
            </a:r>
          </a:p>
          <a:p>
            <a:pPr lvl="2"/>
            <a:r>
              <a:rPr lang="en-US" dirty="0"/>
              <a:t>Manufacturers and product related</a:t>
            </a:r>
          </a:p>
          <a:p>
            <a:pPr lvl="1"/>
            <a:r>
              <a:rPr lang="en-US" dirty="0"/>
              <a:t>Changes within Evolution</a:t>
            </a:r>
          </a:p>
          <a:p>
            <a:pPr lvl="2"/>
            <a:r>
              <a:rPr lang="en-US" dirty="0"/>
              <a:t>New processes or procedures internal to our company </a:t>
            </a:r>
          </a:p>
          <a:p>
            <a:pPr lvl="2"/>
            <a:r>
              <a:rPr lang="en-US" dirty="0"/>
              <a:t>New processes or procedures as they relate to our customers</a:t>
            </a:r>
          </a:p>
          <a:p>
            <a:r>
              <a:rPr lang="en-US" dirty="0"/>
              <a:t>Community/team</a:t>
            </a:r>
          </a:p>
          <a:p>
            <a:pPr lvl="1"/>
            <a:r>
              <a:rPr lang="en-US" dirty="0"/>
              <a:t>Get to know each other better and appreciate the work we do</a:t>
            </a:r>
          </a:p>
          <a:p>
            <a:pPr lvl="1"/>
            <a:r>
              <a:rPr lang="en-US" dirty="0"/>
              <a:t>Welcome in new members to the team</a:t>
            </a:r>
          </a:p>
        </p:txBody>
      </p:sp>
    </p:spTree>
    <p:extLst>
      <p:ext uri="{BB962C8B-B14F-4D97-AF65-F5344CB8AC3E}">
        <p14:creationId xmlns:p14="http://schemas.microsoft.com/office/powerpoint/2010/main" val="122674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79063-61D0-5988-C34B-A82212C34ACA}"/>
              </a:ext>
            </a:extLst>
          </p:cNvPr>
          <p:cNvSpPr/>
          <p:nvPr/>
        </p:nvSpPr>
        <p:spPr>
          <a:xfrm>
            <a:off x="9070744" y="5791200"/>
            <a:ext cx="1628503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erson in a green shirt&#10;&#10;Description automatically generated">
            <a:extLst>
              <a:ext uri="{FF2B5EF4-FFF2-40B4-BE49-F238E27FC236}">
                <a16:creationId xmlns:a16="http://schemas.microsoft.com/office/drawing/2014/main" id="{BEA10DB5-CD05-4A78-11FC-C1F90BA78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0181" t="-355" r="17105" b="61085"/>
          <a:stretch/>
        </p:blipFill>
        <p:spPr>
          <a:xfrm>
            <a:off x="9324338" y="3701360"/>
            <a:ext cx="1925451" cy="24365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B5FA92-1153-9042-B6C3-0A59DDB1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050" y="280790"/>
            <a:ext cx="7886700" cy="59160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Meet the Team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E4002-1A92-9F4A-BE02-64C88FC02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269" y="965580"/>
            <a:ext cx="2448092" cy="26437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98AF000-FE83-D24A-8170-3C400FBF7D3E}"/>
              </a:ext>
            </a:extLst>
          </p:cNvPr>
          <p:cNvSpPr txBox="1"/>
          <p:nvPr/>
        </p:nvSpPr>
        <p:spPr>
          <a:xfrm>
            <a:off x="3355422" y="3267504"/>
            <a:ext cx="134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John Romeo</a:t>
            </a:r>
          </a:p>
        </p:txBody>
      </p:sp>
      <p:pic>
        <p:nvPicPr>
          <p:cNvPr id="29" name="Picture 28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034A9884-2923-6646-B81F-E9E7F01C70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240" y="1206343"/>
            <a:ext cx="2029460" cy="2410447"/>
          </a:xfrm>
          <a:prstGeom prst="rect">
            <a:avLst/>
          </a:prstGeom>
        </p:spPr>
      </p:pic>
      <p:pic>
        <p:nvPicPr>
          <p:cNvPr id="22" name="Picture 2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C8AC5022-2C29-813F-6D83-99C5B51404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5161" y="957908"/>
            <a:ext cx="1844929" cy="2651455"/>
          </a:xfrm>
          <a:prstGeom prst="rect">
            <a:avLst/>
          </a:prstGeom>
        </p:spPr>
      </p:pic>
      <p:pic>
        <p:nvPicPr>
          <p:cNvPr id="25" name="Picture 24" descr="A picture containing person, child, young&#10;&#10;Description automatically generated">
            <a:extLst>
              <a:ext uri="{FF2B5EF4-FFF2-40B4-BE49-F238E27FC236}">
                <a16:creationId xmlns:a16="http://schemas.microsoft.com/office/drawing/2014/main" id="{31E5A3D5-F2F7-D4B3-43D8-BA0EC963F1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414" y="1048742"/>
            <a:ext cx="2295671" cy="25606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6650D70-7858-4ABB-2992-FAB315155FA7}"/>
              </a:ext>
            </a:extLst>
          </p:cNvPr>
          <p:cNvSpPr txBox="1"/>
          <p:nvPr/>
        </p:nvSpPr>
        <p:spPr>
          <a:xfrm>
            <a:off x="7346337" y="3225896"/>
            <a:ext cx="192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Sam </a:t>
            </a:r>
            <a:r>
              <a:rPr lang="en-US" dirty="0" err="1">
                <a:solidFill>
                  <a:schemeClr val="bg1"/>
                </a:solidFill>
              </a:rPr>
              <a:t>Tummons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person with a beard&#10;&#10;Description automatically generated">
            <a:extLst>
              <a:ext uri="{FF2B5EF4-FFF2-40B4-BE49-F238E27FC236}">
                <a16:creationId xmlns:a16="http://schemas.microsoft.com/office/drawing/2014/main" id="{343D84E7-07AB-BBB9-B2D5-4DAB7EC28C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0085" y="1077012"/>
            <a:ext cx="2069704" cy="2534207"/>
          </a:xfrm>
          <a:prstGeom prst="rect">
            <a:avLst/>
          </a:prstGeom>
        </p:spPr>
      </p:pic>
      <p:pic>
        <p:nvPicPr>
          <p:cNvPr id="9" name="Picture 2" descr="5 Year Of Service Lapel Pins | Paper Direct">
            <a:extLst>
              <a:ext uri="{FF2B5EF4-FFF2-40B4-BE49-F238E27FC236}">
                <a16:creationId xmlns:a16="http://schemas.microsoft.com/office/drawing/2014/main" id="{7CB5C818-027E-D817-653A-C3AFFAA7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7" y="3042160"/>
            <a:ext cx="591607" cy="5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Year Of Service Lapel Pins | Paper Direct">
            <a:extLst>
              <a:ext uri="{FF2B5EF4-FFF2-40B4-BE49-F238E27FC236}">
                <a16:creationId xmlns:a16="http://schemas.microsoft.com/office/drawing/2014/main" id="{6376FB59-812C-20B5-3486-BA4A0EBA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61" y="3025183"/>
            <a:ext cx="591607" cy="5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5 Year Of Service Lapel Pins | Paper Direct">
            <a:extLst>
              <a:ext uri="{FF2B5EF4-FFF2-40B4-BE49-F238E27FC236}">
                <a16:creationId xmlns:a16="http://schemas.microsoft.com/office/drawing/2014/main" id="{81FECC85-0E12-BADF-E57C-A3AF2DA13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909" y="3021469"/>
            <a:ext cx="591607" cy="5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63B0CB8-9EF0-F880-AF04-03CE3A3D85D1}"/>
              </a:ext>
            </a:extLst>
          </p:cNvPr>
          <p:cNvSpPr txBox="1"/>
          <p:nvPr/>
        </p:nvSpPr>
        <p:spPr>
          <a:xfrm>
            <a:off x="9323057" y="5780988"/>
            <a:ext cx="19552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Blaike</a:t>
            </a:r>
            <a:r>
              <a:rPr lang="en-US" dirty="0"/>
              <a:t> Allen</a:t>
            </a:r>
          </a:p>
        </p:txBody>
      </p:sp>
      <p:pic>
        <p:nvPicPr>
          <p:cNvPr id="5" name="Picture 2" descr="5 Year Of Service Lapel Pins | Paper Direct">
            <a:extLst>
              <a:ext uri="{FF2B5EF4-FFF2-40B4-BE49-F238E27FC236}">
                <a16:creationId xmlns:a16="http://schemas.microsoft.com/office/drawing/2014/main" id="{6E6E93FE-1748-A28B-06D3-9BA0723BD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859" y="3025183"/>
            <a:ext cx="591607" cy="59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94EBD6-113C-7C47-B9AD-38601838C3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043" y="3511829"/>
            <a:ext cx="2061723" cy="26277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9B42DE-6FDA-6CD9-C730-66FA5E384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617" y="5515081"/>
            <a:ext cx="699152" cy="531814"/>
          </a:xfrm>
          <a:prstGeom prst="rect">
            <a:avLst/>
          </a:prstGeom>
        </p:spPr>
      </p:pic>
      <p:pic>
        <p:nvPicPr>
          <p:cNvPr id="16" name="Picture 15" descr="A person wearing a hat and a necklace&#10;&#10;Description automatically generated with low confidence">
            <a:extLst>
              <a:ext uri="{FF2B5EF4-FFF2-40B4-BE49-F238E27FC236}">
                <a16:creationId xmlns:a16="http://schemas.microsoft.com/office/drawing/2014/main" id="{17C39228-A4EC-56D5-C361-09DF91621E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8011" y="3664309"/>
            <a:ext cx="2269581" cy="24752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D66A25-B2BE-00F1-BCB1-C02E1332BBEF}"/>
              </a:ext>
            </a:extLst>
          </p:cNvPr>
          <p:cNvSpPr txBox="1"/>
          <p:nvPr/>
        </p:nvSpPr>
        <p:spPr>
          <a:xfrm>
            <a:off x="1107575" y="2932000"/>
            <a:ext cx="16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Junior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Garcia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C01FF7-2FF4-1920-2477-D19DCA6EC164}"/>
              </a:ext>
            </a:extLst>
          </p:cNvPr>
          <p:cNvSpPr txBox="1"/>
          <p:nvPr/>
        </p:nvSpPr>
        <p:spPr>
          <a:xfrm>
            <a:off x="9391744" y="3225896"/>
            <a:ext cx="192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Dave Ross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1179EF-68EA-98DC-FA6C-2D92F0F97504}"/>
              </a:ext>
            </a:extLst>
          </p:cNvPr>
          <p:cNvSpPr txBox="1"/>
          <p:nvPr/>
        </p:nvSpPr>
        <p:spPr>
          <a:xfrm>
            <a:off x="5386560" y="3017978"/>
            <a:ext cx="16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Leon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Osbourne</a:t>
            </a:r>
          </a:p>
        </p:txBody>
      </p:sp>
      <p:pic>
        <p:nvPicPr>
          <p:cNvPr id="27" name="Picture 26" descr="A person in a blue hoodie&#10;&#10;Description automatically generated">
            <a:extLst>
              <a:ext uri="{FF2B5EF4-FFF2-40B4-BE49-F238E27FC236}">
                <a16:creationId xmlns:a16="http://schemas.microsoft.com/office/drawing/2014/main" id="{D7C0EF41-5825-C8B6-D665-35624108459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51959"/>
          <a:stretch/>
        </p:blipFill>
        <p:spPr>
          <a:xfrm>
            <a:off x="4797075" y="3792534"/>
            <a:ext cx="2612611" cy="2339889"/>
          </a:xfrm>
          <a:prstGeom prst="rect">
            <a:avLst/>
          </a:prstGeom>
        </p:spPr>
      </p:pic>
      <p:pic>
        <p:nvPicPr>
          <p:cNvPr id="30" name="Picture 29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E6C93D44-8B25-AE1B-48FC-3B6958CC9B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5002" y="3839489"/>
            <a:ext cx="2128168" cy="2279512"/>
          </a:xfrm>
          <a:prstGeom prst="rect">
            <a:avLst/>
          </a:prstGeom>
        </p:spPr>
      </p:pic>
      <p:pic>
        <p:nvPicPr>
          <p:cNvPr id="31" name="Picture 2" descr="PinMart's 7 Year of Service Award Lapel Pin - 5 Pack">
            <a:extLst>
              <a:ext uri="{FF2B5EF4-FFF2-40B4-BE49-F238E27FC236}">
                <a16:creationId xmlns:a16="http://schemas.microsoft.com/office/drawing/2014/main" id="{2D620432-FC3E-40D0-0C2A-78319CB25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860" y="5515081"/>
            <a:ext cx="634161" cy="63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1336FD-F7AC-9A2F-C986-EF5D33100C7E}"/>
              </a:ext>
            </a:extLst>
          </p:cNvPr>
          <p:cNvSpPr txBox="1"/>
          <p:nvPr/>
        </p:nvSpPr>
        <p:spPr>
          <a:xfrm>
            <a:off x="1139511" y="5478231"/>
            <a:ext cx="16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Mike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Miller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7772D4-2FB0-C4AF-1706-775DAD89D174}"/>
              </a:ext>
            </a:extLst>
          </p:cNvPr>
          <p:cNvSpPr txBox="1"/>
          <p:nvPr/>
        </p:nvSpPr>
        <p:spPr>
          <a:xfrm>
            <a:off x="2876684" y="5596322"/>
            <a:ext cx="192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Marquis Wheeler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C48070-E17C-1524-AEFE-D216B7DF542C}"/>
              </a:ext>
            </a:extLst>
          </p:cNvPr>
          <p:cNvSpPr txBox="1"/>
          <p:nvPr/>
        </p:nvSpPr>
        <p:spPr>
          <a:xfrm>
            <a:off x="7839409" y="5486092"/>
            <a:ext cx="16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William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Bourland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9D972B-B455-0236-6A0A-840E7BCB2B90}"/>
              </a:ext>
            </a:extLst>
          </p:cNvPr>
          <p:cNvSpPr txBox="1"/>
          <p:nvPr/>
        </p:nvSpPr>
        <p:spPr>
          <a:xfrm>
            <a:off x="5386560" y="5468034"/>
            <a:ext cx="1600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Ayman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Abdulshaheed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519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1736-EE89-9A38-F625-EEBDB44D7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What is A2L?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CD330-E6B0-9662-CBA8-6C8C777E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30" y="1088574"/>
            <a:ext cx="10595918" cy="2799685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A = non-toxic, 2 = flammable, L = low burning velocity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"/>
              </a:rPr>
              <a:t> </a:t>
            </a:r>
          </a:p>
          <a:p>
            <a:pPr algn="l">
              <a:lnSpc>
                <a:spcPct val="120000"/>
              </a:lnSpc>
            </a:pPr>
            <a:r>
              <a:rPr lang="en-US" dirty="0">
                <a:solidFill>
                  <a:srgbClr val="1F1F1F"/>
                </a:solidFill>
                <a:latin typeface="Roboto" panose="02000000000000000000" pitchFamily="2" charset="0"/>
              </a:rPr>
              <a:t>A2L refrigerants are being phased in to replace higher impact GWP (global warming potential) HFC refrigerants like 410A.</a:t>
            </a:r>
          </a:p>
          <a:p>
            <a:pPr algn="l"/>
            <a:r>
              <a:rPr lang="en-US" dirty="0">
                <a:solidFill>
                  <a:srgbClr val="1F1F1F"/>
                </a:solidFill>
                <a:latin typeface="Roboto" panose="02000000000000000000" pitchFamily="2" charset="0"/>
              </a:rPr>
              <a:t> Distinct characteristics of A2L cylinders: 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Light gray in color with red band at top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Have pressure relief valve instead of a rupture disk</a:t>
            </a:r>
          </a:p>
          <a:p>
            <a:pPr lvl="1"/>
            <a: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  <a:t>Use left-handed threading (must use specific A2L connectors)</a:t>
            </a:r>
            <a:br>
              <a:rPr lang="en-US" b="0" i="0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endParaRPr lang="en-US" b="0" i="0" dirty="0">
              <a:solidFill>
                <a:srgbClr val="1F1F1F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dirty="0">
              <a:solidFill>
                <a:srgbClr val="1F1F1F"/>
              </a:solidFill>
              <a:latin typeface="Roboto" panose="02000000000000000000" pitchFamily="2" charset="0"/>
            </a:endParaRPr>
          </a:p>
          <a:p>
            <a:pPr algn="l"/>
            <a:endParaRPr lang="en-US" b="0" i="0" dirty="0">
              <a:solidFill>
                <a:srgbClr val="1F1F1F"/>
              </a:solidFill>
              <a:effectLst/>
              <a:latin typeface="Roboto" panose="02000000000000000000" pitchFamily="2" charset="0"/>
            </a:endParaRPr>
          </a:p>
          <a:p>
            <a:pPr algn="l"/>
            <a:endParaRPr lang="en-US" b="0" i="0" dirty="0">
              <a:solidFill>
                <a:srgbClr val="1F1F1F"/>
              </a:solidFill>
              <a:effectLst/>
              <a:latin typeface="Roboto" panose="02000000000000000000" pitchFamily="2" charset="0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close-up of a gas cylinder&#10;&#10;Description automatically generated">
            <a:extLst>
              <a:ext uri="{FF2B5EF4-FFF2-40B4-BE49-F238E27FC236}">
                <a16:creationId xmlns:a16="http://schemas.microsoft.com/office/drawing/2014/main" id="{0C304F93-EC23-EAF0-1C12-CAFAA6222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369" y="3508252"/>
            <a:ext cx="7430528" cy="31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C9156-D392-DDEA-D9B4-00B547045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69246-D621-A83C-5AAB-D4A6C429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Refrigerant Background and History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10124C-2D44-5BF6-A42F-B6E49A1D4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Refrigerant changes – timeline</a:t>
            </a:r>
            <a:r>
              <a:rPr lang="en-US" dirty="0"/>
              <a:t> (through 7:10)</a:t>
            </a:r>
          </a:p>
          <a:p>
            <a:r>
              <a:rPr lang="en-US" dirty="0"/>
              <a:t>GWP – Global warming potential</a:t>
            </a:r>
          </a:p>
          <a:p>
            <a:pPr lvl="1"/>
            <a:r>
              <a:rPr lang="en-US" dirty="0"/>
              <a:t>Moving forward, regulations will aim toward 500 or lower GWP; 454B meets this criteria</a:t>
            </a:r>
          </a:p>
          <a:p>
            <a:pPr lvl="1"/>
            <a:r>
              <a:rPr lang="en-US" dirty="0"/>
              <a:t>GWP has an inverse relationship with flammability -&gt; as we lower GWP, flammability goes up</a:t>
            </a:r>
          </a:p>
          <a:p>
            <a:r>
              <a:rPr lang="en-US" dirty="0"/>
              <a:t>Mandate is targeting 85% reduction by 2036</a:t>
            </a:r>
          </a:p>
          <a:p>
            <a:pPr lvl="1"/>
            <a:r>
              <a:rPr lang="en-US" dirty="0"/>
              <a:t>Manufacturing of 410A systems banned – January 1, 2025</a:t>
            </a:r>
          </a:p>
          <a:p>
            <a:pPr lvl="1"/>
            <a:r>
              <a:rPr lang="en-US" dirty="0"/>
              <a:t>Previously manufactured units can be installed through January 1, 2026</a:t>
            </a:r>
          </a:p>
          <a:p>
            <a:pPr lvl="1"/>
            <a:r>
              <a:rPr lang="en-US" dirty="0"/>
              <a:t>R22 and 410A will be available for many years for currently operable HVAC/R</a:t>
            </a:r>
          </a:p>
        </p:txBody>
      </p:sp>
    </p:spTree>
    <p:extLst>
      <p:ext uri="{BB962C8B-B14F-4D97-AF65-F5344CB8AC3E}">
        <p14:creationId xmlns:p14="http://schemas.microsoft.com/office/powerpoint/2010/main" val="4676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6CB68-D6AA-73FB-DD92-24CF251B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Hazards of A2L Refrigerants??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38C1A-4EE9-FEDF-8CA3-812B86036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https://www.youtube.com/playlist?list=PLSxd3idSC2RZGfART6HZEIa_Zy3vJr39K</a:t>
            </a:r>
            <a:endParaRPr lang="en-US" dirty="0"/>
          </a:p>
          <a:p>
            <a:r>
              <a:rPr lang="en-US" dirty="0">
                <a:hlinkClick r:id="rId3"/>
              </a:rPr>
              <a:t>https://www.youtube.com/watch?v=KUFEwg7ADug</a:t>
            </a:r>
            <a:r>
              <a:rPr lang="en-US" dirty="0"/>
              <a:t> (1:10 and 4:30)</a:t>
            </a:r>
          </a:p>
          <a:p>
            <a:r>
              <a:rPr lang="en-US" dirty="0">
                <a:hlinkClick r:id="rId4"/>
              </a:rPr>
              <a:t>https://www.youtube.com/watch?v=UrQP24rTIsU</a:t>
            </a:r>
            <a:r>
              <a:rPr lang="en-US" dirty="0"/>
              <a:t> (until 2:45)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1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8E6BD-59F8-AF72-745B-9D7D52FE2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page17image41887280">
            <a:extLst>
              <a:ext uri="{FF2B5EF4-FFF2-40B4-BE49-F238E27FC236}">
                <a16:creationId xmlns:a16="http://schemas.microsoft.com/office/drawing/2014/main" id="{4D0A9093-99A0-7E13-DE05-72198FD26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69621" cy="701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17image41887696">
            <a:extLst>
              <a:ext uri="{FF2B5EF4-FFF2-40B4-BE49-F238E27FC236}">
                <a16:creationId xmlns:a16="http://schemas.microsoft.com/office/drawing/2014/main" id="{3DCA9467-AE80-6C51-484E-E035FAC0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412" y="259492"/>
            <a:ext cx="9858794" cy="659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ge17image41884368">
            <a:extLst>
              <a:ext uri="{FF2B5EF4-FFF2-40B4-BE49-F238E27FC236}">
                <a16:creationId xmlns:a16="http://schemas.microsoft.com/office/drawing/2014/main" id="{FBA3C199-49F5-6B01-E351-B8DFE9C23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870610" cy="119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9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9B8437D-5685-80AC-76DB-6A01A658F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479" y="370703"/>
            <a:ext cx="5350477" cy="1490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Flammability – Minimum Ignition Energy (MIE)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270C1"/>
                </a:solidFill>
                <a:effectLst/>
                <a:latin typeface="Calibri" panose="020F0502020204030204" pitchFamily="34" charset="0"/>
              </a:rPr>
              <a:t>Hydrocarbons require relatively low energy levels to ignite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270C1"/>
              </a:solidFill>
              <a:effectLst/>
              <a:latin typeface="Arial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270C1"/>
                </a:solidFill>
                <a:effectLst/>
                <a:latin typeface="Calibri" panose="020F0502020204030204" pitchFamily="34" charset="0"/>
              </a:rPr>
              <a:t>MIEs of A2Ls are much higher than hydrocarbons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270C1"/>
              </a:solidFill>
              <a:effectLst/>
              <a:latin typeface="Arial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270C1"/>
                </a:solidFill>
                <a:effectLst/>
                <a:latin typeface="Calibri" panose="020F0502020204030204" pitchFamily="34" charset="0"/>
              </a:rPr>
              <a:t>Many potential ignition sources for hydrocarbons (e.g., static spark) will not ignite A2Ls 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rgbClr val="4270C1"/>
              </a:solidFill>
              <a:effectLst/>
              <a:latin typeface="ArialM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4270C1"/>
                </a:solidFill>
                <a:effectLst/>
                <a:latin typeface="Calibri" panose="020F0502020204030204" pitchFamily="34" charset="0"/>
              </a:rPr>
              <a:t>Many common household items (toasters, electric heaters, etc.) will not ignite A2Ls 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en-US" altLang="en-US" sz="30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075" name="Picture 3" descr="page18image41531408">
            <a:extLst>
              <a:ext uri="{FF2B5EF4-FFF2-40B4-BE49-F238E27FC236}">
                <a16:creationId xmlns:a16="http://schemas.microsoft.com/office/drawing/2014/main" id="{DE9D36D0-0942-4545-4BF5-3C006C695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35049"/>
            <a:ext cx="5676900" cy="478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094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9D42E-BCB6-552E-163B-EBCFDD1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Adjustments for A2L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BCE07-A7CE-8A46-6514-B93D33A28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Mitigation is achieved through a combination of OEM system design changes </a:t>
            </a:r>
          </a:p>
          <a:p>
            <a:pPr lvl="1"/>
            <a:r>
              <a:rPr lang="en-US" dirty="0"/>
              <a:t>ignition source protection</a:t>
            </a:r>
          </a:p>
          <a:p>
            <a:pPr lvl="1"/>
            <a:r>
              <a:rPr lang="en-US" dirty="0"/>
              <a:t>refrigerant detectors installed in the product</a:t>
            </a:r>
          </a:p>
          <a:p>
            <a:pPr lvl="1"/>
            <a:r>
              <a:rPr lang="en-US" dirty="0"/>
              <a:t>charge size, enhanced system tightness and leak detection</a:t>
            </a:r>
          </a:p>
          <a:p>
            <a:pPr lvl="1"/>
            <a:r>
              <a:rPr lang="en-US" dirty="0"/>
              <a:t>piping design and testing requirements, appropriate standards and codes for various applications</a:t>
            </a:r>
          </a:p>
        </p:txBody>
      </p:sp>
    </p:spTree>
    <p:extLst>
      <p:ext uri="{BB962C8B-B14F-4D97-AF65-F5344CB8AC3E}">
        <p14:creationId xmlns:p14="http://schemas.microsoft.com/office/powerpoint/2010/main" val="2285039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1779</TotalTime>
  <Words>864</Words>
  <Application>Microsoft Macintosh PowerPoint</Application>
  <PresentationFormat>Widescreen</PresentationFormat>
  <Paragraphs>105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ArialMT</vt:lpstr>
      <vt:lpstr>Calibri</vt:lpstr>
      <vt:lpstr>Calibri Light</vt:lpstr>
      <vt:lpstr>Google Sans</vt:lpstr>
      <vt:lpstr>Roboto</vt:lpstr>
      <vt:lpstr>Office Theme</vt:lpstr>
      <vt:lpstr>HVAC/R -&gt; Middle TN Team Meeting -&gt; Dec. 2024</vt:lpstr>
      <vt:lpstr>Annual (or bi-annual) team meeting</vt:lpstr>
      <vt:lpstr>Meet the Team</vt:lpstr>
      <vt:lpstr>What is A2L?</vt:lpstr>
      <vt:lpstr>Refrigerant Background and History</vt:lpstr>
      <vt:lpstr>Hazards of A2L Refrigerants??</vt:lpstr>
      <vt:lpstr>PowerPoint Presentation</vt:lpstr>
      <vt:lpstr>PowerPoint Presentation</vt:lpstr>
      <vt:lpstr>System Adjustments for A2L</vt:lpstr>
      <vt:lpstr>More About A2Ls</vt:lpstr>
      <vt:lpstr>What does it all mean for you?</vt:lpstr>
      <vt:lpstr>Service Best Practices</vt:lpstr>
      <vt:lpstr>Servicing A2L Units (continued)</vt:lpstr>
      <vt:lpstr>What are you seeing?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Vines</dc:creator>
  <cp:lastModifiedBy>Eric Vines</cp:lastModifiedBy>
  <cp:revision>45</cp:revision>
  <dcterms:created xsi:type="dcterms:W3CDTF">2024-01-22T20:14:00Z</dcterms:created>
  <dcterms:modified xsi:type="dcterms:W3CDTF">2024-12-05T15:40:47Z</dcterms:modified>
</cp:coreProperties>
</file>